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29BA10-4EB1-4A54-B70C-E4B7EAE151DD}">
  <a:tblStyle styleId="{3A29BA10-4EB1-4A54-B70C-E4B7EAE151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5bbd24f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5bbd24f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5bbd24f9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5bbd24f9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5bbd24f9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5bbd24f9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YAM (der): cambian los primeros dos términos del segundo renglón, se intercambian propiedades de madera y aislante (tal que el aislante quede a la der, y la madera a la izq).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MAM (izq): cambian los tercer y cuarto términos del segundo renglón, tal que las propiedades del metal estén asociadas al norte, y las de mad-ais al sur.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MAM (der): idem YAM (der)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bbd24f9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bbd24f9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Ais-mad (der.): cambiar oeste por este.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Yeso-ais: cambiar de (6) madera por yeso, norte y sur por este y oeste, poner aislante en norte y yeso en sur.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Yeso-mad: idem anterior pero cambiar props de aislante por madera.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Metal-ais: cambiar de (6) madera por metal, norte y sur por este y oeste, poner metal en el norte y aislante en sur.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metal-mad: idem anterior pero cambiar props de aislante por madera.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5bbd24f9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5bbd24f9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5bbd24f9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5bbd24f9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Muy parecidos a los de la cara norte pero tienen hin y no tienen radiación incidente, ni irradian hacia el cielo.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5bbd24f9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5bbd24f9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Oeste aislante-metal: en sur, props del aislante, en norte, props del metal, en este, cambiar yeso por metal.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aislante-metal: cambiar oeste por este de la anterior.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yeso-aislante: de la (13) cambiar este por oeste.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5bbd24f9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5bbd24f91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Sudeste: idem (14) pero cambiar oeste por este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Noroeste: idem (14) pero cambiar props de yeso por metal, y cambiar sur por norte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Noreste: idem anterior pero cambiar oeste por este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5bbd24f91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5bbd24f91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5bbd24f9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5bbd24f9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596b41e6c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596b41e6c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5bbd24f91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5bbd24f91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bbd24f91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5bbd24f91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5bbd24f91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5bbd24f91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5bbd24f91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5bbd24f91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5bbd24f91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5bbd24f91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596b41e6c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596b41e6c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596b41e6c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596b41e6c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5bbd24f9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5bbd24f9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5bbd24f9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5bbd24f9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5c939f48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5c939f48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596b41e6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596b41e6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5bbd24f9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5bbd24f9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96b41e6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596b41e6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bbd24f9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bbd24f9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596b41e6c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596b41e6c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596b41e6c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596b41e6c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596b41e6c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596b41e6c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nelsandwich.com/wp-content/uploads/2018/06/1506937571-a-image2-min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por FVM no estacionario de un techo compuesto en CABA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18 de febrero del 2022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6196850" y="4325450"/>
            <a:ext cx="274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Juan Martín Mujica Buj - 60050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María Lucía Cellini - 60099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sp>
        <p:nvSpPr>
          <p:cNvPr id="145" name="Google Shape;145;p22"/>
          <p:cNvSpPr txBox="1"/>
          <p:nvPr/>
        </p:nvSpPr>
        <p:spPr>
          <a:xfrm>
            <a:off x="217975" y="725100"/>
            <a:ext cx="38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Ecuación de conducción para un sólido: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75" y="3469938"/>
            <a:ext cx="76295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475" y="2475388"/>
            <a:ext cx="56102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763" y="929938"/>
            <a:ext cx="35909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217975" y="2050350"/>
            <a:ext cx="446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Discretizada - problema 2D - esquema implícito: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217975" y="4207325"/>
            <a:ext cx="697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Distintos materiales en distintas regiones → modificación de las ecuaciones.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p22"/>
          <p:cNvCxnSpPr/>
          <p:nvPr/>
        </p:nvCxnSpPr>
        <p:spPr>
          <a:xfrm rot="10800000" flipH="1">
            <a:off x="7418850" y="993500"/>
            <a:ext cx="549900" cy="492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sp>
        <p:nvSpPr>
          <p:cNvPr id="157" name="Google Shape;157;p23"/>
          <p:cNvSpPr txBox="1"/>
          <p:nvPr/>
        </p:nvSpPr>
        <p:spPr>
          <a:xfrm>
            <a:off x="362625" y="1971875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Región yeso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l="9337" t="17375" r="50585" b="41470"/>
          <a:stretch/>
        </p:blipFill>
        <p:spPr>
          <a:xfrm>
            <a:off x="5738175" y="0"/>
            <a:ext cx="3405824" cy="15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7435150" y="1362275"/>
            <a:ext cx="318300" cy="20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23"/>
          <p:cNvCxnSpPr/>
          <p:nvPr/>
        </p:nvCxnSpPr>
        <p:spPr>
          <a:xfrm rot="10800000">
            <a:off x="6747700" y="433000"/>
            <a:ext cx="700200" cy="942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11300"/>
          <a:stretch/>
        </p:blipFill>
        <p:spPr>
          <a:xfrm>
            <a:off x="485775" y="2428875"/>
            <a:ext cx="8172450" cy="5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62625" y="3601300"/>
            <a:ext cx="802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Los elementos de las regiones de únicamente madera, aislante y metal tienen ecuaciones análogas a (4).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5">
            <a:alphaModFix/>
          </a:blip>
          <a:srcRect l="11807" t="16649" r="12891" b="4104"/>
          <a:stretch/>
        </p:blipFill>
        <p:spPr>
          <a:xfrm>
            <a:off x="4366874" y="461587"/>
            <a:ext cx="2380825" cy="12754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4" name="Google Shape;164;p23"/>
          <p:cNvCxnSpPr/>
          <p:nvPr/>
        </p:nvCxnSpPr>
        <p:spPr>
          <a:xfrm flipH="1">
            <a:off x="6747550" y="1578700"/>
            <a:ext cx="687600" cy="178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sp>
        <p:nvSpPr>
          <p:cNvPr id="170" name="Google Shape;170;p24"/>
          <p:cNvSpPr txBox="1"/>
          <p:nvPr/>
        </p:nvSpPr>
        <p:spPr>
          <a:xfrm>
            <a:off x="209875" y="4206850"/>
            <a:ext cx="8520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 interfaz yeso-aislante-madera (derecha), y ambas interfaces metal-madera-aislante, tienen ecuaciones análogas a (5).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l="9233" t="17331" r="50586" b="41490"/>
          <a:stretch/>
        </p:blipFill>
        <p:spPr>
          <a:xfrm>
            <a:off x="5731725" y="12925"/>
            <a:ext cx="3412275" cy="15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75" y="2645100"/>
            <a:ext cx="78676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5">
            <a:alphaModFix/>
          </a:blip>
          <a:srcRect l="9832" t="7430" r="11322" b="7165"/>
          <a:stretch/>
        </p:blipFill>
        <p:spPr>
          <a:xfrm>
            <a:off x="5907375" y="830562"/>
            <a:ext cx="1962050" cy="13970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4" name="Google Shape;174;p24"/>
          <p:cNvSpPr txBox="1"/>
          <p:nvPr/>
        </p:nvSpPr>
        <p:spPr>
          <a:xfrm>
            <a:off x="209875" y="2237375"/>
            <a:ext cx="406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Interfaz yeso-aislante-madera (izquierda)</a:t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8641619" y="1286075"/>
            <a:ext cx="318300" cy="20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" name="Google Shape;176;p24"/>
          <p:cNvCxnSpPr/>
          <p:nvPr/>
        </p:nvCxnSpPr>
        <p:spPr>
          <a:xfrm rot="10800000">
            <a:off x="7893450" y="814875"/>
            <a:ext cx="751200" cy="471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4"/>
          <p:cNvCxnSpPr/>
          <p:nvPr/>
        </p:nvCxnSpPr>
        <p:spPr>
          <a:xfrm flipH="1">
            <a:off x="7893450" y="1502300"/>
            <a:ext cx="751200" cy="725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sp>
        <p:nvSpPr>
          <p:cNvPr id="183" name="Google Shape;183;p25"/>
          <p:cNvSpPr txBox="1"/>
          <p:nvPr/>
        </p:nvSpPr>
        <p:spPr>
          <a:xfrm>
            <a:off x="311700" y="4003350"/>
            <a:ext cx="8520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Las ecuaciones de las interfaces aislante-madera (derecha), yeso aislante, yeso mader, metal-aislante y metal-madera son análogas a (6).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3175525"/>
            <a:ext cx="8839200" cy="55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 l="9252" t="17242" r="50538" b="41741"/>
          <a:stretch/>
        </p:blipFill>
        <p:spPr>
          <a:xfrm>
            <a:off x="5436875" y="0"/>
            <a:ext cx="3707126" cy="16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749" y="445600"/>
            <a:ext cx="1772700" cy="1624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25"/>
          <p:cNvSpPr/>
          <p:nvPr/>
        </p:nvSpPr>
        <p:spPr>
          <a:xfrm>
            <a:off x="8641624" y="600275"/>
            <a:ext cx="283200" cy="20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 rot="10800000">
            <a:off x="8008175" y="445675"/>
            <a:ext cx="649200" cy="152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 flipH="1">
            <a:off x="8008050" y="814800"/>
            <a:ext cx="636600" cy="127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/>
          <p:nvPr/>
        </p:nvSpPr>
        <p:spPr>
          <a:xfrm>
            <a:off x="349900" y="2792075"/>
            <a:ext cx="41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Interfaz aislante-madera (izquierda):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sp>
        <p:nvSpPr>
          <p:cNvPr id="196" name="Google Shape;196;p26"/>
          <p:cNvSpPr txBox="1"/>
          <p:nvPr/>
        </p:nvSpPr>
        <p:spPr>
          <a:xfrm>
            <a:off x="311725" y="1398125"/>
            <a:ext cx="303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Elementos de la cara norte: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9203" t="17071" r="50674" b="41623"/>
          <a:stretch/>
        </p:blipFill>
        <p:spPr>
          <a:xfrm>
            <a:off x="5608675" y="0"/>
            <a:ext cx="3535324" cy="16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4">
            <a:alphaModFix/>
          </a:blip>
          <a:srcRect l="16103" r="9926" b="80448"/>
          <a:stretch/>
        </p:blipFill>
        <p:spPr>
          <a:xfrm>
            <a:off x="4977975" y="731750"/>
            <a:ext cx="3628475" cy="3631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9" name="Google Shape;199;p26"/>
          <p:cNvSpPr/>
          <p:nvPr/>
        </p:nvSpPr>
        <p:spPr>
          <a:xfrm>
            <a:off x="6114293" y="-9325"/>
            <a:ext cx="289500" cy="12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" name="Google Shape;200;p26"/>
          <p:cNvCxnSpPr/>
          <p:nvPr/>
        </p:nvCxnSpPr>
        <p:spPr>
          <a:xfrm rot="10800000">
            <a:off x="6416425" y="114450"/>
            <a:ext cx="2215500" cy="598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6"/>
          <p:cNvCxnSpPr/>
          <p:nvPr/>
        </p:nvCxnSpPr>
        <p:spPr>
          <a:xfrm rot="10800000" flipH="1">
            <a:off x="4978000" y="114300"/>
            <a:ext cx="1133100" cy="611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6"/>
          <p:cNvSpPr txBox="1"/>
          <p:nvPr/>
        </p:nvSpPr>
        <p:spPr>
          <a:xfrm>
            <a:off x="-860250" y="2131925"/>
            <a:ext cx="35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Flujo norte: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-860250" y="2951388"/>
            <a:ext cx="35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Despejando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sup,i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-860250" y="3789600"/>
            <a:ext cx="532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 ecuación de conservación queda: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75" y="4209150"/>
            <a:ext cx="887588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263" y="2879863"/>
            <a:ext cx="64103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5663" y="2034300"/>
            <a:ext cx="62579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 l="9202" t="17256" r="50648" b="41548"/>
          <a:stretch/>
        </p:blipFill>
        <p:spPr>
          <a:xfrm>
            <a:off x="5458366" y="0"/>
            <a:ext cx="3685632" cy="16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4">
            <a:alphaModFix/>
          </a:blip>
          <a:srcRect l="13122" t="15938" r="11154"/>
          <a:stretch/>
        </p:blipFill>
        <p:spPr>
          <a:xfrm>
            <a:off x="4685350" y="276750"/>
            <a:ext cx="2762350" cy="10561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p27"/>
          <p:cNvSpPr txBox="1"/>
          <p:nvPr/>
        </p:nvSpPr>
        <p:spPr>
          <a:xfrm>
            <a:off x="311725" y="1398125"/>
            <a:ext cx="303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Elementos de la cara sur: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-860250" y="2131925"/>
            <a:ext cx="35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Flujo sur: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-860250" y="2951388"/>
            <a:ext cx="35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Despejando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sup,i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8" name="Google Shape;218;p27"/>
          <p:cNvCxnSpPr/>
          <p:nvPr/>
        </p:nvCxnSpPr>
        <p:spPr>
          <a:xfrm>
            <a:off x="4672425" y="1362275"/>
            <a:ext cx="1744500" cy="19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7"/>
          <p:cNvSpPr/>
          <p:nvPr/>
        </p:nvSpPr>
        <p:spPr>
          <a:xfrm>
            <a:off x="6419093" y="1552869"/>
            <a:ext cx="289500" cy="12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27"/>
          <p:cNvCxnSpPr/>
          <p:nvPr/>
        </p:nvCxnSpPr>
        <p:spPr>
          <a:xfrm flipH="1">
            <a:off x="6709425" y="1336800"/>
            <a:ext cx="751200" cy="216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42200"/>
            <a:ext cx="86772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6">
            <a:alphaModFix/>
          </a:blip>
          <a:srcRect t="9682" b="-9"/>
          <a:stretch/>
        </p:blipFill>
        <p:spPr>
          <a:xfrm>
            <a:off x="3182425" y="2922874"/>
            <a:ext cx="50768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6225" y="1942850"/>
            <a:ext cx="36766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-860250" y="3789600"/>
            <a:ext cx="532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 ecuación de conservación queda: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sp>
        <p:nvSpPr>
          <p:cNvPr id="230" name="Google Shape;230;p28"/>
          <p:cNvSpPr txBox="1"/>
          <p:nvPr/>
        </p:nvSpPr>
        <p:spPr>
          <a:xfrm>
            <a:off x="311875" y="2579550"/>
            <a:ext cx="35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Cara oeste, interfaz yeso-aislante: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3">
            <a:alphaModFix/>
          </a:blip>
          <a:srcRect l="9228" t="17078" r="50592" b="41479"/>
          <a:stretch/>
        </p:blipFill>
        <p:spPr>
          <a:xfrm>
            <a:off x="5474525" y="0"/>
            <a:ext cx="3669473" cy="16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t="7823" r="5222" b="3977"/>
          <a:stretch/>
        </p:blipFill>
        <p:spPr>
          <a:xfrm>
            <a:off x="6420025" y="739800"/>
            <a:ext cx="1778475" cy="1781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3" name="Google Shape;233;p28"/>
          <p:cNvSpPr/>
          <p:nvPr/>
        </p:nvSpPr>
        <p:spPr>
          <a:xfrm>
            <a:off x="5491950" y="1349526"/>
            <a:ext cx="289500" cy="25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94575"/>
            <a:ext cx="84867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304800" y="4047625"/>
            <a:ext cx="8606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Los elementos de las interfaces oeste, aislante-metal, y este, aislante-metal y yeso-aislante tienen ecuaciones análogas a (13).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6" name="Google Shape;236;p28"/>
          <p:cNvCxnSpPr/>
          <p:nvPr/>
        </p:nvCxnSpPr>
        <p:spPr>
          <a:xfrm rot="10800000" flipH="1">
            <a:off x="5792800" y="738275"/>
            <a:ext cx="624000" cy="624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8"/>
          <p:cNvCxnSpPr/>
          <p:nvPr/>
        </p:nvCxnSpPr>
        <p:spPr>
          <a:xfrm>
            <a:off x="5780075" y="1604150"/>
            <a:ext cx="636600" cy="929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00" y="3021350"/>
            <a:ext cx="72961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4">
            <a:alphaModFix/>
          </a:blip>
          <a:srcRect l="9200" t="16983" r="50553" b="41554"/>
          <a:stretch/>
        </p:blipFill>
        <p:spPr>
          <a:xfrm>
            <a:off x="5445775" y="0"/>
            <a:ext cx="3698227" cy="17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5">
            <a:alphaModFix/>
          </a:blip>
          <a:srcRect b="5033"/>
          <a:stretch/>
        </p:blipFill>
        <p:spPr>
          <a:xfrm>
            <a:off x="6250275" y="967276"/>
            <a:ext cx="1885950" cy="967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Google Shape;246;p29"/>
          <p:cNvSpPr/>
          <p:nvPr/>
        </p:nvSpPr>
        <p:spPr>
          <a:xfrm>
            <a:off x="5453956" y="1565412"/>
            <a:ext cx="289500" cy="12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" name="Google Shape;247;p29"/>
          <p:cNvCxnSpPr/>
          <p:nvPr/>
        </p:nvCxnSpPr>
        <p:spPr>
          <a:xfrm>
            <a:off x="5741875" y="1693275"/>
            <a:ext cx="509400" cy="28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29"/>
          <p:cNvCxnSpPr/>
          <p:nvPr/>
        </p:nvCxnSpPr>
        <p:spPr>
          <a:xfrm rot="10800000" flipH="1">
            <a:off x="5741875" y="954700"/>
            <a:ext cx="509400" cy="624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9"/>
          <p:cNvSpPr txBox="1"/>
          <p:nvPr/>
        </p:nvSpPr>
        <p:spPr>
          <a:xfrm>
            <a:off x="311875" y="2579550"/>
            <a:ext cx="35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Vértice sudoeste: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293200" y="4073900"/>
            <a:ext cx="72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Las ecuaciones de los vértices sudeste, noroeste y noreste son análogas a (14).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sp>
        <p:nvSpPr>
          <p:cNvPr id="256" name="Google Shape;256;p30"/>
          <p:cNvSpPr txBox="1"/>
          <p:nvPr/>
        </p:nvSpPr>
        <p:spPr>
          <a:xfrm>
            <a:off x="349900" y="8966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Convección natural en el interior: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349900" y="25730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Convección forzada en el exterior: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108375" y="1353875"/>
            <a:ext cx="85206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Si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&lt;T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Si 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&gt;T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057" y="1867574"/>
            <a:ext cx="354960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850" y="1360625"/>
            <a:ext cx="6567130" cy="4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6685" y="2935425"/>
            <a:ext cx="5369965" cy="4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/>
        </p:nvSpPr>
        <p:spPr>
          <a:xfrm>
            <a:off x="349900" y="35636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Radiación: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4560" y="4344132"/>
            <a:ext cx="3825975" cy="4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9800" y="3979050"/>
            <a:ext cx="3128300" cy="3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/>
        </p:nvSpPr>
        <p:spPr>
          <a:xfrm>
            <a:off x="121300" y="3970600"/>
            <a:ext cx="4843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Porción de q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Sol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absorbida por el metal: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Coeficiente de radiación linealizado, hay que iterar sobre el mismo (depte. de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sup,i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).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2152" y="0"/>
            <a:ext cx="1623874" cy="13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9467" y="0"/>
            <a:ext cx="1574533" cy="13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ecuaciones</a:t>
            </a:r>
            <a:endParaRPr sz="2600"/>
          </a:p>
        </p:txBody>
      </p:sp>
      <p:sp>
        <p:nvSpPr>
          <p:cNvPr id="273" name="Google Shape;273;p31"/>
          <p:cNvSpPr txBox="1"/>
          <p:nvPr/>
        </p:nvSpPr>
        <p:spPr>
          <a:xfrm>
            <a:off x="318325" y="60320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Ecuación general a resolver: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775" y="927200"/>
            <a:ext cx="59245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/>
          <p:nvPr/>
        </p:nvSpPr>
        <p:spPr>
          <a:xfrm>
            <a:off x="278950" y="1701600"/>
            <a:ext cx="46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Cálculo del calor a través de la cara norte: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278950" y="2833443"/>
            <a:ext cx="46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Cálculo del calor a través de la cara sur: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278950" y="3987600"/>
            <a:ext cx="46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Cálculo del calor almacenado en el techo: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755" y="2103277"/>
            <a:ext cx="7095258" cy="6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026" y="3170078"/>
            <a:ext cx="4586240" cy="6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575" y="4284125"/>
            <a:ext cx="4110750" cy="6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Marco de referencia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7" y="1189450"/>
            <a:ext cx="4339874" cy="27646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495925" y="3871100"/>
            <a:ext cx="422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uFill>
                  <a:noFill/>
                </a:uFill>
                <a:hlinkClick r:id="rId4"/>
              </a:rPr>
              <a:t>https://www.panelsandwich.com/wp-content/uploads/2018/06/1506937571-a-image2-min.jpg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temperatura exterior y radiación</a:t>
            </a:r>
            <a:endParaRPr sz="2600"/>
          </a:p>
        </p:txBody>
      </p:sp>
      <p:sp>
        <p:nvSpPr>
          <p:cNvPr id="286" name="Google Shape;286;p32"/>
          <p:cNvSpPr txBox="1"/>
          <p:nvPr/>
        </p:nvSpPr>
        <p:spPr>
          <a:xfrm>
            <a:off x="349900" y="6680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 temperatura exterior y la radiación son variables durante el día → problema no estacionario.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Dichas curvas se escalan para cada mes: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 l="9535" r="8328"/>
          <a:stretch/>
        </p:blipFill>
        <p:spPr>
          <a:xfrm>
            <a:off x="691750" y="1617825"/>
            <a:ext cx="7845001" cy="32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temperatura exterior y radiación</a:t>
            </a:r>
            <a:endParaRPr sz="2600"/>
          </a:p>
        </p:txBody>
      </p:sp>
      <p:sp>
        <p:nvSpPr>
          <p:cNvPr id="293" name="Google Shape;293;p33"/>
          <p:cNvSpPr txBox="1"/>
          <p:nvPr/>
        </p:nvSpPr>
        <p:spPr>
          <a:xfrm>
            <a:off x="349900" y="6680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Radiación dependiente de la nubosidad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l="8298" r="7963" b="3063"/>
          <a:stretch/>
        </p:blipFill>
        <p:spPr>
          <a:xfrm>
            <a:off x="588000" y="1068275"/>
            <a:ext cx="8044401" cy="39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uso del modelo</a:t>
            </a:r>
            <a:endParaRPr sz="2600"/>
          </a:p>
        </p:txBody>
      </p:sp>
      <p:sp>
        <p:nvSpPr>
          <p:cNvPr id="300" name="Google Shape;300;p34"/>
          <p:cNvSpPr txBox="1"/>
          <p:nvPr/>
        </p:nvSpPr>
        <p:spPr>
          <a:xfrm>
            <a:off x="349900" y="668075"/>
            <a:ext cx="8520600" cy="4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Inputs: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Temperatura interior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Curvas de temperatura exterior y radiación solar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Propiedades de los materiales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Parámetros de discretización y días (3) de estabilización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Resolución: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Outputs: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Temperaturas locales instantáneas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Calores instantáneos a través de las caras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Posproceso: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Potencia promedio de calefacción+refrigeración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Temperatura interior que minimiza el consumo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Meses de mayor consumo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 % dedicado a refrigeración y a calefacción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t="12149"/>
          <a:stretch/>
        </p:blipFill>
        <p:spPr>
          <a:xfrm>
            <a:off x="1926700" y="2018675"/>
            <a:ext cx="4667200" cy="3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comparaciones</a:t>
            </a:r>
            <a:endParaRPr sz="2600"/>
          </a:p>
        </p:txBody>
      </p:sp>
      <p:sp>
        <p:nvSpPr>
          <p:cNvPr id="307" name="Google Shape;307;p35"/>
          <p:cNvSpPr txBox="1"/>
          <p:nvPr/>
        </p:nvSpPr>
        <p:spPr>
          <a:xfrm>
            <a:off x="349900" y="6680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Con modelo analítico resistivo 1D estacionario: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r="29103"/>
          <a:stretch/>
        </p:blipFill>
        <p:spPr>
          <a:xfrm>
            <a:off x="528225" y="1035000"/>
            <a:ext cx="2048875" cy="9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/>
          <p:nvPr/>
        </p:nvSpPr>
        <p:spPr>
          <a:xfrm>
            <a:off x="2857671" y="1381975"/>
            <a:ext cx="402600" cy="25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300" y="1131463"/>
            <a:ext cx="4648083" cy="7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 txBox="1"/>
          <p:nvPr/>
        </p:nvSpPr>
        <p:spPr>
          <a:xfrm>
            <a:off x="349900" y="2007050"/>
            <a:ext cx="71640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Comparación de R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eq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y q: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Modificaciones al modelo numérico: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22°C y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-5°C fijas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Sin radiación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Nuevos valores de </a:t>
            </a:r>
            <a:r>
              <a:rPr lang="es" i="1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i="1">
                <a:latin typeface="Roboto"/>
                <a:ea typeface="Roboto"/>
                <a:cs typeface="Roboto"/>
                <a:sym typeface="Roboto"/>
              </a:rPr>
              <a:t>k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Muchos (100) días de estabilización → resuelve problema estacionario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725" y="2805375"/>
            <a:ext cx="25717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2490" y="2333800"/>
            <a:ext cx="64103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9836" y="3740625"/>
            <a:ext cx="1814163" cy="14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comparaciones</a:t>
            </a:r>
            <a:endParaRPr sz="2600"/>
          </a:p>
        </p:txBody>
      </p:sp>
      <p:sp>
        <p:nvSpPr>
          <p:cNvPr id="320" name="Google Shape;320;p36"/>
          <p:cNvSpPr txBox="1"/>
          <p:nvPr/>
        </p:nvSpPr>
        <p:spPr>
          <a:xfrm>
            <a:off x="349900" y="6680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Comparación con soluciones comerciales (ej. TejaTech):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875" y="1121263"/>
            <a:ext cx="4278550" cy="24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/>
          <p:nvPr/>
        </p:nvSpPr>
        <p:spPr>
          <a:xfrm>
            <a:off x="349900" y="3748825"/>
            <a:ext cx="789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equivalente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se calcula sin convección ni radiación (es la R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eq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del techo, no del problema).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En nuestro modelo: BC de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sup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fijas, sin convección.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Al darle muchos días de estabilización, resuelve problema estacionario.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00" y="1121263"/>
            <a:ext cx="3475667" cy="24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/>
        </p:nvSpPr>
        <p:spPr>
          <a:xfrm>
            <a:off x="622896" y="3475621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https://panelesdelsur.com.ar/techos-cubiertas#tejatech</a:t>
            </a:r>
            <a:endParaRPr sz="600"/>
          </a:p>
        </p:txBody>
      </p:sp>
      <p:sp>
        <p:nvSpPr>
          <p:cNvPr id="325" name="Google Shape;325;p36"/>
          <p:cNvSpPr txBox="1"/>
          <p:nvPr/>
        </p:nvSpPr>
        <p:spPr>
          <a:xfrm>
            <a:off x="4128175" y="34756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https://panelesdelsur.com.ar/tejatech</a:t>
            </a:r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pic>
        <p:nvPicPr>
          <p:cNvPr id="331" name="Google Shape;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000" y="152400"/>
            <a:ext cx="43939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8"/>
          <p:cNvPicPr preferRelativeResize="0"/>
          <p:nvPr/>
        </p:nvPicPr>
        <p:blipFill rotWithShape="1">
          <a:blip r:embed="rId3">
            <a:alphaModFix/>
          </a:blip>
          <a:srcRect l="9418" t="2409" r="7745" b="3099"/>
          <a:stretch/>
        </p:blipFill>
        <p:spPr>
          <a:xfrm>
            <a:off x="962625" y="580175"/>
            <a:ext cx="7218751" cy="45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potencia en función de T</a:t>
            </a:r>
            <a:r>
              <a:rPr lang="es" sz="2600" baseline="-25000"/>
              <a:t>in</a:t>
            </a:r>
            <a:endParaRPr sz="2600" baseline="-25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potencia en función de T</a:t>
            </a:r>
            <a:r>
              <a:rPr lang="es" sz="2600" baseline="-25000"/>
              <a:t>in</a:t>
            </a:r>
            <a:endParaRPr sz="2600" baseline="-25000"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l="9143" t="2539" r="7806" b="3067"/>
          <a:stretch/>
        </p:blipFill>
        <p:spPr>
          <a:xfrm>
            <a:off x="972425" y="577850"/>
            <a:ext cx="7199151" cy="45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potencia en función de T</a:t>
            </a:r>
            <a:r>
              <a:rPr lang="es" sz="2600" baseline="-25000"/>
              <a:t>in</a:t>
            </a:r>
            <a:endParaRPr sz="2600"/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 l="5272" r="5823"/>
          <a:stretch/>
        </p:blipFill>
        <p:spPr>
          <a:xfrm>
            <a:off x="617425" y="820500"/>
            <a:ext cx="7830225" cy="41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potencia en función de T</a:t>
            </a:r>
            <a:r>
              <a:rPr lang="es" sz="2600" baseline="-25000"/>
              <a:t>in</a:t>
            </a:r>
            <a:endParaRPr sz="2600"/>
          </a:p>
        </p:txBody>
      </p:sp>
      <p:pic>
        <p:nvPicPr>
          <p:cNvPr id="355" name="Google Shape;355;p41"/>
          <p:cNvPicPr preferRelativeResize="0"/>
          <p:nvPr/>
        </p:nvPicPr>
        <p:blipFill rotWithShape="1">
          <a:blip r:embed="rId3">
            <a:alphaModFix/>
          </a:blip>
          <a:srcRect l="7697" t="2607" r="7900" b="1533"/>
          <a:stretch/>
        </p:blipFill>
        <p:spPr>
          <a:xfrm>
            <a:off x="1017750" y="570350"/>
            <a:ext cx="7053224" cy="45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25" y="2513675"/>
            <a:ext cx="4463830" cy="24774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49900" y="668075"/>
            <a:ext cx="8520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Estufas, aires acondicionados → consumos de hasta 1000W - 2000W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Precio del kWh en Buenos Aires: 5,2 $/kWh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 30% del calor de una vivienda se pierde por el techo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Requiere estudio!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Marco de referencia</a:t>
            </a:r>
            <a:endParaRPr sz="2600"/>
          </a:p>
        </p:txBody>
      </p:sp>
      <p:sp>
        <p:nvSpPr>
          <p:cNvPr id="81" name="Google Shape;81;p15"/>
          <p:cNvSpPr txBox="1"/>
          <p:nvPr/>
        </p:nvSpPr>
        <p:spPr>
          <a:xfrm>
            <a:off x="578500" y="492035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https://www.freepng.es/png-3uv0ip/</a:t>
            </a:r>
            <a:endParaRPr sz="6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947" y="2236575"/>
            <a:ext cx="4171048" cy="29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Marco de referencia - problema</a:t>
            </a:r>
            <a:endParaRPr sz="2600"/>
          </a:p>
        </p:txBody>
      </p:sp>
      <p:sp>
        <p:nvSpPr>
          <p:cNvPr id="88" name="Google Shape;88;p16"/>
          <p:cNvSpPr txBox="1"/>
          <p:nvPr/>
        </p:nvSpPr>
        <p:spPr>
          <a:xfrm>
            <a:off x="285750" y="826100"/>
            <a:ext cx="8572500" cy="2143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i="1">
                <a:latin typeface="Roboto"/>
                <a:ea typeface="Roboto"/>
                <a:cs typeface="Roboto"/>
                <a:sym typeface="Roboto"/>
              </a:rPr>
              <a:t>“Realice un modelo de volúmenes finitos del techo compuesto presentado en la primera guía de la materia. Explicite cómo resuelve los cambios en las propiedades del material y compare los resultados con el modelo analítico realizado en clase.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i="1">
                <a:latin typeface="Roboto"/>
                <a:ea typeface="Roboto"/>
                <a:cs typeface="Roboto"/>
                <a:sym typeface="Roboto"/>
              </a:rPr>
              <a:t>Estudie el desempeño del techo si ha de ser instalado en la Ciudad Autónoma de Buenos Aires. Considere la meteorología del lugar (temperatura, vientos y radiación solar) y estime las potencias requeridas de calefacción y refrigeración en función de la temperatura deseada del lado interior.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i="1">
                <a:latin typeface="Roboto"/>
                <a:ea typeface="Roboto"/>
                <a:cs typeface="Roboto"/>
                <a:sym typeface="Roboto"/>
              </a:rPr>
              <a:t>Busque soluciones comerciales para este tipo de aplicaciones y compare”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3255"/>
            <a:ext cx="9143999" cy="173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375350" y="1088200"/>
            <a:ext cx="8708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Techo compuesto - distintos materiales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Método de Volúmenes Finitos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Problema 2D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Condiciones climáticas cambiantes → no estacionario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Marco de referencia - problema</a:t>
            </a:r>
            <a:endParaRPr sz="26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3255"/>
            <a:ext cx="9143999" cy="173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13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438" y="2074275"/>
            <a:ext cx="3953174" cy="7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57550"/>
            <a:ext cx="4378050" cy="13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411" y="222924"/>
            <a:ext cx="1969220" cy="16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materiales</a:t>
            </a:r>
            <a:endParaRPr sz="2600"/>
          </a:p>
        </p:txBody>
      </p:sp>
      <p:sp>
        <p:nvSpPr>
          <p:cNvPr id="110" name="Google Shape;110;p19"/>
          <p:cNvSpPr txBox="1"/>
          <p:nvPr/>
        </p:nvSpPr>
        <p:spPr>
          <a:xfrm>
            <a:off x="349900" y="5918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Techo compuesto → yeso, madera, aislante, metal.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Propiedades tomadas a 20°C: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1" name="Google Shape;111;p19"/>
          <p:cNvGraphicFramePr/>
          <p:nvPr/>
        </p:nvGraphicFramePr>
        <p:xfrm>
          <a:off x="923588" y="158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{3A29BA10-4EB1-4A54-B70C-E4B7EAE151DD}</a:tableStyleId>
              </a:tblPr>
              <a:tblGrid>
                <a:gridCol w="235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Propiedad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Yeso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Madera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Aislante (fibra de vidrio)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Metal (hierro)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Aire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Conductividad (k) [W/m.K]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0,814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0,176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0,035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81,1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0,0258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Difusividad térmica (α) [10</a:t>
                      </a:r>
                      <a:r>
                        <a:rPr lang="es" sz="1300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-6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r>
                        <a:rPr lang="es" sz="1300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/s]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0,540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0,116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0,200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22,8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22,579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Densidad (ρ) [kg/m</a:t>
                      </a:r>
                      <a:r>
                        <a:rPr lang="es" sz="1300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1800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590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7870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1,128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Calor específico (c) [J/kg.K]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837,36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795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452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1013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2" name="Google Shape;112;p19"/>
          <p:cNvGraphicFramePr/>
          <p:nvPr/>
        </p:nvGraphicFramePr>
        <p:xfrm>
          <a:off x="104638" y="41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{3A29BA10-4EB1-4A54-B70C-E4B7EAE151DD}</a:tableStyleId>
              </a:tblPr>
              <a:tblGrid>
                <a:gridCol w="128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Emisividad (</a:t>
                      </a:r>
                      <a:r>
                        <a:rPr lang="es">
                          <a:latin typeface="Roboto"/>
                          <a:ea typeface="Roboto"/>
                          <a:cs typeface="Roboto"/>
                          <a:sym typeface="Roboto"/>
                        </a:rPr>
                        <a:t>ε)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Absorbancia (A)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Metal (hierro pulido brillante)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0,24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0,24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3" name="Google Shape;113;p19"/>
          <p:cNvGraphicFramePr/>
          <p:nvPr/>
        </p:nvGraphicFramePr>
        <p:xfrm>
          <a:off x="4183813" y="410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{3A29BA10-4EB1-4A54-B70C-E4B7EAE151DD}</a:tableStyleId>
              </a:tblPr>
              <a:tblGrid>
                <a:gridCol w="4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Viscosidad absoluta (</a:t>
                      </a:r>
                      <a:r>
                        <a:rPr lang="es">
                          <a:latin typeface="Roboto"/>
                          <a:ea typeface="Roboto"/>
                          <a:cs typeface="Roboto"/>
                          <a:sym typeface="Roboto"/>
                        </a:rPr>
                        <a:t>𝜈) [10</a:t>
                      </a:r>
                      <a:r>
                        <a:rPr lang="es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-6 </a:t>
                      </a:r>
                      <a:r>
                        <a:rPr lang="es">
                          <a:latin typeface="Roboto"/>
                          <a:ea typeface="Roboto"/>
                          <a:cs typeface="Roboto"/>
                          <a:sym typeface="Roboto"/>
                        </a:rPr>
                        <a:t>N.s/m</a:t>
                      </a:r>
                      <a:r>
                        <a:rPr lang="es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s">
                          <a:latin typeface="Roboto"/>
                          <a:ea typeface="Roboto"/>
                          <a:cs typeface="Roboto"/>
                          <a:sym typeface="Roboto"/>
                        </a:rPr>
                        <a:t>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Viscosidad cinemática (</a:t>
                      </a:r>
                      <a:r>
                        <a:rPr lang="es">
                          <a:latin typeface="Roboto"/>
                          <a:ea typeface="Roboto"/>
                          <a:cs typeface="Roboto"/>
                          <a:sym typeface="Roboto"/>
                        </a:rPr>
                        <a:t>μ) [10</a:t>
                      </a:r>
                      <a:r>
                        <a:rPr lang="es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-6</a:t>
                      </a:r>
                      <a:r>
                        <a:rPr lang="es"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r>
                        <a:rPr lang="es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s">
                          <a:latin typeface="Roboto"/>
                          <a:ea typeface="Roboto"/>
                          <a:cs typeface="Roboto"/>
                          <a:sym typeface="Roboto"/>
                        </a:rPr>
                        <a:t>/s]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Número de Prandtl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Aire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18,68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16,65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dimensiones</a:t>
            </a:r>
            <a:endParaRPr sz="2600"/>
          </a:p>
        </p:txBody>
      </p:sp>
      <p:sp>
        <p:nvSpPr>
          <p:cNvPr id="119" name="Google Shape;119;p20"/>
          <p:cNvSpPr txBox="1"/>
          <p:nvPr/>
        </p:nvSpPr>
        <p:spPr>
          <a:xfrm>
            <a:off x="0" y="3701100"/>
            <a:ext cx="8899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yeso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10mm,          h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mad,ais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80mm,          h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metal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1mm,          b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madera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40mm,          b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aisl,tot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360mm.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Tamaño promedio de los techos de viviendas en CABA: cuadrado con lado de 16m. Para cubrir estas dimensiones, se necesitarán 40 módulos de techo compuesto, de ancho de 16m.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l="12866" t="28993" r="9578" b="32564"/>
          <a:stretch/>
        </p:blipFill>
        <p:spPr>
          <a:xfrm>
            <a:off x="301887" y="1426675"/>
            <a:ext cx="8794102" cy="20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 rot="-5400000">
            <a:off x="-742413" y="2223175"/>
            <a:ext cx="184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Espesor total: 91mm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628650" y="3368187"/>
            <a:ext cx="194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Largo total: 400mm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124650" y="641000"/>
            <a:ext cx="335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Módulo de techo, ancho unitario: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499" y="1041212"/>
            <a:ext cx="4415000" cy="3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Método - mallado y condiciones de borde</a:t>
            </a:r>
            <a:endParaRPr sz="2600"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l="12866" t="28993" r="9578" b="32564"/>
          <a:stretch/>
        </p:blipFill>
        <p:spPr>
          <a:xfrm>
            <a:off x="149487" y="893275"/>
            <a:ext cx="8794102" cy="20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0" y="3021114"/>
            <a:ext cx="8737500" cy="2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Δx = 8mm,       Δy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yeso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4mm,       Δy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madera, aislante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7,27mm,       Δy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metal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0,67mm,       Δt = 15min.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Cara norte: convección forzada con vientos exteriores, radiación del metal hacia el cielo y radiación incidente del sol.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Cara sur: convección natural con el aire interior.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Laterales: condición de simetría → aislados. </a:t>
            </a:r>
            <a:endParaRPr/>
          </a:p>
        </p:txBody>
      </p:sp>
      <p:cxnSp>
        <p:nvCxnSpPr>
          <p:cNvPr id="132" name="Google Shape;132;p21"/>
          <p:cNvCxnSpPr>
            <a:stCxn id="133" idx="0"/>
          </p:cNvCxnSpPr>
          <p:nvPr/>
        </p:nvCxnSpPr>
        <p:spPr>
          <a:xfrm>
            <a:off x="4762972" y="34198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1"/>
          <p:cNvSpPr txBox="1"/>
          <p:nvPr/>
        </p:nvSpPr>
        <p:spPr>
          <a:xfrm rot="-5400000">
            <a:off x="-1753800" y="2387100"/>
            <a:ext cx="38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135" name="Google Shape;135;p21"/>
          <p:cNvCxnSpPr/>
          <p:nvPr/>
        </p:nvCxnSpPr>
        <p:spPr>
          <a:xfrm>
            <a:off x="86375" y="3030725"/>
            <a:ext cx="42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1"/>
          <p:cNvCxnSpPr/>
          <p:nvPr/>
        </p:nvCxnSpPr>
        <p:spPr>
          <a:xfrm rot="-5400000">
            <a:off x="-123925" y="2820425"/>
            <a:ext cx="42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21"/>
          <p:cNvSpPr txBox="1"/>
          <p:nvPr/>
        </p:nvSpPr>
        <p:spPr>
          <a:xfrm>
            <a:off x="369300" y="2936450"/>
            <a:ext cx="23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oboto"/>
                <a:ea typeface="Roboto"/>
                <a:cs typeface="Roboto"/>
                <a:sym typeface="Roboto"/>
              </a:rPr>
              <a:t>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-66025" y="2402400"/>
            <a:ext cx="11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Roboto"/>
                <a:ea typeface="Roboto"/>
                <a:cs typeface="Roboto"/>
                <a:sym typeface="Roboto"/>
              </a:rPr>
              <a:t>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499" y="522537"/>
            <a:ext cx="4415000" cy="3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1363</Words>
  <Application>Microsoft Office PowerPoint</Application>
  <PresentationFormat>On-screen Show (16:9)</PresentationFormat>
  <Paragraphs>180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Roboto</vt:lpstr>
      <vt:lpstr>Arial</vt:lpstr>
      <vt:lpstr>Merriweather</vt:lpstr>
      <vt:lpstr>Paradigm</vt:lpstr>
      <vt:lpstr>Análisis por FVM no estacionario de un techo compuesto en CABA</vt:lpstr>
      <vt:lpstr>Marco de referencia</vt:lpstr>
      <vt:lpstr>Marco de referencia</vt:lpstr>
      <vt:lpstr>Marco de referencia - problema</vt:lpstr>
      <vt:lpstr>Marco de referencia - problema</vt:lpstr>
      <vt:lpstr>Método</vt:lpstr>
      <vt:lpstr>Método - materiales</vt:lpstr>
      <vt:lpstr>Método - dimensiones</vt:lpstr>
      <vt:lpstr>Método - mallado y condiciones de borde</vt:lpstr>
      <vt:lpstr>Método - ecuaciones</vt:lpstr>
      <vt:lpstr>Método - ecuaciones</vt:lpstr>
      <vt:lpstr>Método - ecuaciones</vt:lpstr>
      <vt:lpstr>Método - ecuaciones</vt:lpstr>
      <vt:lpstr>Método - ecuaciones</vt:lpstr>
      <vt:lpstr>Método - ecuaciones</vt:lpstr>
      <vt:lpstr>Método - ecuaciones</vt:lpstr>
      <vt:lpstr>Método - ecuaciones</vt:lpstr>
      <vt:lpstr>Método - ecuaciones</vt:lpstr>
      <vt:lpstr>Método - ecuaciones</vt:lpstr>
      <vt:lpstr>Método - temperatura exterior y radiación</vt:lpstr>
      <vt:lpstr>Método - temperatura exterior y radiación</vt:lpstr>
      <vt:lpstr>Método - uso del modelo</vt:lpstr>
      <vt:lpstr>Método - comparaciones</vt:lpstr>
      <vt:lpstr>Método - comparaciones</vt:lpstr>
      <vt:lpstr>Resultados</vt:lpstr>
      <vt:lpstr>Resultados - potencia en función de Tin</vt:lpstr>
      <vt:lpstr>Resultados - potencia en función de Tin</vt:lpstr>
      <vt:lpstr>Resultados - potencia en función de Tin</vt:lpstr>
      <vt:lpstr>Resultados - potencia en función de Tin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por FVM no estacionario de un techo compuesto en CABA</dc:title>
  <cp:lastModifiedBy>Juan Martín Mujica Buj</cp:lastModifiedBy>
  <cp:revision>1</cp:revision>
  <dcterms:modified xsi:type="dcterms:W3CDTF">2024-01-28T16:31:41Z</dcterms:modified>
</cp:coreProperties>
</file>